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6b564c88d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36b564c8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b564c88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36b564c8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215ac8382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6215ac83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215ac838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6215ac83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215ac838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6215ac83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215ac838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6215ac83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6a6bc2d8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66a6bc2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6a6bc2d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6a6bc2d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6a6bc2d8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66a6bc2d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6b564c88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36b564c8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6b564c88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36b564c8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6b564c88d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36b564c8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81950" y="844875"/>
            <a:ext cx="32811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2400">
                <a:latin typeface="Times New Roman"/>
                <a:ea typeface="Times New Roman"/>
                <a:cs typeface="Times New Roman"/>
                <a:sym typeface="Times New Roman"/>
              </a:rPr>
              <a:t>Гра в жанрі Tower Defense з елементами Automation на рушії Godot. Геймдизайнер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728575" y="3281050"/>
            <a:ext cx="47667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t/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rPr lang="uk" sz="1570">
                <a:latin typeface="Times New Roman"/>
                <a:ea typeface="Times New Roman"/>
                <a:cs typeface="Times New Roman"/>
                <a:sym typeface="Times New Roman"/>
              </a:rPr>
              <a:t>ПІБ, група:                    Добровольська М. </a:t>
            </a:r>
            <a:r>
              <a:rPr lang="uk" sz="1570">
                <a:latin typeface="Times New Roman"/>
                <a:ea typeface="Times New Roman"/>
                <a:cs typeface="Times New Roman"/>
                <a:sym typeface="Times New Roman"/>
              </a:rPr>
              <a:t>ПЗПІ-22-2</a:t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t/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rPr lang="uk" sz="1570">
                <a:latin typeface="Times New Roman"/>
                <a:ea typeface="Times New Roman"/>
                <a:cs typeface="Times New Roman"/>
                <a:sym typeface="Times New Roman"/>
              </a:rPr>
              <a:t>Керівник:               ст. викладач каф. ПІ Новіков Ю.С.</a:t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t/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9"/>
              <a:buNone/>
            </a:pPr>
            <a:r>
              <a:rPr lang="uk" sz="1570">
                <a:latin typeface="Times New Roman"/>
                <a:ea typeface="Times New Roman"/>
                <a:cs typeface="Times New Roman"/>
                <a:sym typeface="Times New Roman"/>
              </a:rPr>
              <a:t>09 червня 2025</a:t>
            </a:r>
            <a:endParaRPr sz="15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Архітектура створенного програмного забезпечення</a:t>
            </a:r>
            <a:endParaRPr sz="3200"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62850" y="1330950"/>
            <a:ext cx="84183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450">
                <a:latin typeface="Times New Roman"/>
                <a:ea typeface="Times New Roman"/>
                <a:cs typeface="Times New Roman"/>
                <a:sym typeface="Times New Roman"/>
              </a:rPr>
              <a:t>Menu 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(Головне меню):</a:t>
            </a:r>
            <a:b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 Забезпечує старт гри, навігацію та доступ до налаштувань.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450">
                <a:latin typeface="Times New Roman"/>
                <a:ea typeface="Times New Roman"/>
                <a:cs typeface="Times New Roman"/>
                <a:sym typeface="Times New Roman"/>
              </a:rPr>
              <a:t>Main 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(Головна сцена):</a:t>
            </a:r>
            <a:b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 Містить основну ігрову логіку та всі ключові підсистеми.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450">
                <a:latin typeface="Times New Roman"/>
                <a:ea typeface="Times New Roman"/>
                <a:cs typeface="Times New Roman"/>
                <a:sym typeface="Times New Roman"/>
              </a:rPr>
              <a:t>EnemySpawner 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(Спауер ворогів):</a:t>
            </a:r>
            <a:b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 Відповідає за створення хвиль ворогів згідно з налаштуваннями рівня.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450">
                <a:latin typeface="Times New Roman"/>
                <a:ea typeface="Times New Roman"/>
                <a:cs typeface="Times New Roman"/>
                <a:sym typeface="Times New Roman"/>
              </a:rPr>
              <a:t>BuildPanel 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(Панель будівництва):</a:t>
            </a:r>
            <a:b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 Дозволяє гравцю обирати та будувати ігрові об'єкти (башти, добувні будівлі тощо).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8598324" y="4606350"/>
            <a:ext cx="4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Дизайн системи</a:t>
            </a:r>
            <a:endParaRPr sz="3200"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500675" y="739250"/>
            <a:ext cx="83928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uk" sz="6000">
                <a:latin typeface="Times New Roman"/>
                <a:ea typeface="Times New Roman"/>
                <a:cs typeface="Times New Roman"/>
                <a:sym typeface="Times New Roman"/>
              </a:rPr>
              <a:t> Методи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Проєктування велося за принципами модульного дизайну: кожен компонент гри (вежі, ресурси, вороги, інтерфейс) проєктувався як незалежний блок з чітко визначеними властивостями. Для візуалізації використовувались референси, moodboard-и та схеми, зібрані у концепт-документі.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6000">
                <a:latin typeface="Times New Roman"/>
                <a:ea typeface="Times New Roman"/>
                <a:cs typeface="Times New Roman"/>
                <a:sym typeface="Times New Roman"/>
              </a:rPr>
              <a:t> Технології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Blender – 3D-моделювання веж, ресурсів, будівель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odot Engine 4.4 </a:t>
            </a: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– ігровий рушій для реалізації логіки та UI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GIMP – текстурування, створення графіки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000">
                <a:latin typeface="Times New Roman"/>
                <a:ea typeface="Times New Roman"/>
                <a:cs typeface="Times New Roman"/>
                <a:sym typeface="Times New Roman"/>
              </a:rPr>
              <a:t>GitHub – контроль версій і зберігання коду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84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5" y="4532650"/>
            <a:ext cx="674650" cy="4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8596925" y="4674375"/>
            <a:ext cx="4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Вежі та опис</a:t>
            </a:r>
            <a:endParaRPr sz="3200"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5" y="4532650"/>
            <a:ext cx="674650" cy="4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8670200" y="4606350"/>
            <a:ext cx="3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875" y="623238"/>
            <a:ext cx="3010226" cy="42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Вороги та рівні</a:t>
            </a:r>
            <a:endParaRPr sz="3200"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5" y="4532650"/>
            <a:ext cx="674650" cy="4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8670200" y="4606350"/>
            <a:ext cx="3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25" y="1114525"/>
            <a:ext cx="6215449" cy="29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250"/>
              <a:buNone/>
            </a:pPr>
            <a:r>
              <a:rPr lang="uk" sz="3200"/>
              <a:t>Вороги та рівні графік зростання складності хвиль</a:t>
            </a:r>
            <a:endParaRPr sz="3200"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5" y="4532650"/>
            <a:ext cx="674650" cy="4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8670200" y="4606350"/>
            <a:ext cx="39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400" y="1066151"/>
            <a:ext cx="6205175" cy="30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Приклад реалізації (</a:t>
            </a: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Логіка розкриття туману</a:t>
            </a:r>
            <a:r>
              <a:rPr lang="uk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3200"/>
              <a:t>)</a:t>
            </a:r>
            <a:endParaRPr sz="3200"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975200" y="678300"/>
            <a:ext cx="80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extends StaticBody3D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@export var build_cost: Vector3i = Vector3i(10, 10, 10)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@export var tower_name: String = "Розкривач туману"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@export var tower_description: String = "Прибирає туман у радіусі"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@export var reveal_radius: float = 15.0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@export var is_preview: bool = false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var fog_canvas = null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var canvas_pos: Vector2 = Vector2.ZERO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func _ready():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fog_canvas = get_tree().current_scene.get_node("FogRoot/Viewport/FogCanvas")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update_canvas_position()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func _process(delta):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update_canvas_position()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600"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8646579" y="4606350"/>
            <a:ext cx="41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380"/>
              <a:t>Приклад реалізації</a:t>
            </a:r>
            <a:r>
              <a:rPr lang="uk" sz="238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" sz="397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uk" sz="2350">
                <a:latin typeface="Times New Roman"/>
                <a:ea typeface="Times New Roman"/>
                <a:cs typeface="Times New Roman"/>
                <a:sym typeface="Times New Roman"/>
              </a:rPr>
              <a:t>автоматизований видобуток ресурсів 1</a:t>
            </a:r>
            <a:r>
              <a:rPr lang="uk" sz="397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9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975200" y="678300"/>
            <a:ext cx="80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func _ready():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if is_preview: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timer.wait_time = tick_rate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timer.timeout.connect(_on_timer_tick)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timer.start()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func _on_timer_tick():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var found := false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b="1" lang="uk" sz="4300">
                <a:latin typeface="Courier New"/>
                <a:ea typeface="Courier New"/>
                <a:cs typeface="Courier New"/>
                <a:sym typeface="Courier New"/>
              </a:rPr>
              <a:t>  var sources = get_tree().get_nodes_in_group("collectible_sources")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uk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15"/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60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8646579" y="4606350"/>
            <a:ext cx="41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uk" sz="2380"/>
              <a:t>Приклад реалізації</a:t>
            </a:r>
            <a:r>
              <a:rPr lang="uk" sz="238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" sz="397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uk" sz="2350">
                <a:latin typeface="Times New Roman"/>
                <a:ea typeface="Times New Roman"/>
                <a:cs typeface="Times New Roman"/>
                <a:sym typeface="Times New Roman"/>
              </a:rPr>
              <a:t>автоматизований видобуток ресурсів 2</a:t>
            </a:r>
            <a:r>
              <a:rPr lang="uk" sz="397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9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975200" y="678300"/>
            <a:ext cx="80871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for src in sources: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	if src.resource_name == resource_type: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	if global_position.distance_to(src.global_position) &lt;= detection_radius: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  	src.amount_left -= 1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  	_spawn_output_resource()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  	found = true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  	break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func _spawn_output_resource():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if output_scene: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	var instance = output_scene.instantiate()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    get_tree().current_scene.add_child(instance)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b="1" lang="uk" sz="3500">
                <a:latin typeface="Courier New"/>
                <a:ea typeface="Courier New"/>
                <a:cs typeface="Courier New"/>
                <a:sym typeface="Courier New"/>
              </a:rPr>
              <a:t>	instance.global_position = output_point.global_position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15"/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t/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8205"/>
              <a:buFont typeface="Arial"/>
              <a:buNone/>
            </a:pPr>
            <a:r>
              <a:rPr b="1" lang="uk" sz="3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600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8646579" y="4606350"/>
            <a:ext cx="41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Інтерфейс користувача </a:t>
            </a:r>
            <a:endParaRPr sz="3200"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2763050" y="4249625"/>
            <a:ext cx="38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rPr lang="uk"/>
              <a:t> </a:t>
            </a:r>
            <a:r>
              <a:rPr lang="uk" sz="2000">
                <a:latin typeface="Times New Roman"/>
                <a:ea typeface="Times New Roman"/>
                <a:cs typeface="Times New Roman"/>
                <a:sym typeface="Times New Roman"/>
              </a:rPr>
              <a:t>Скриншот головного меню гри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4545100"/>
            <a:ext cx="637775" cy="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8596924" y="4606350"/>
            <a:ext cx="4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150" y="722250"/>
            <a:ext cx="5666400" cy="34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Інтерфейс користувача </a:t>
            </a:r>
            <a:endParaRPr sz="3200"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2763050" y="4132175"/>
            <a:ext cx="38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90000"/>
              <a:buNone/>
            </a:pPr>
            <a:r>
              <a:rPr lang="uk"/>
              <a:t> </a:t>
            </a:r>
            <a:r>
              <a:rPr lang="uk" sz="2000">
                <a:latin typeface="Times New Roman"/>
                <a:ea typeface="Times New Roman"/>
                <a:cs typeface="Times New Roman"/>
                <a:sym typeface="Times New Roman"/>
              </a:rPr>
              <a:t>Скриншот основного екрану гри 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4545100"/>
            <a:ext cx="637775" cy="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8596924" y="4606350"/>
            <a:ext cx="4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649" y="1020503"/>
            <a:ext cx="5175901" cy="284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Мета роботи</a:t>
            </a:r>
            <a:endParaRPr sz="32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17375" y="1041825"/>
            <a:ext cx="8216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uk" sz="1595">
                <a:latin typeface="Times New Roman"/>
                <a:ea typeface="Times New Roman"/>
                <a:cs typeface="Times New Roman"/>
                <a:sym typeface="Times New Roman"/>
              </a:rPr>
              <a:t>Створення повноцінної гри QiStorm у жанрі Tower Defense з елементами автоматизації, що поєднує бойову тактику, управління ресурсами, енергетику та стиль Стародавнього Китаю, з елементами </a:t>
            </a:r>
            <a:r>
              <a:rPr lang="uk" sz="1595">
                <a:latin typeface="Times New Roman"/>
                <a:ea typeface="Times New Roman"/>
                <a:cs typeface="Times New Roman"/>
                <a:sym typeface="Times New Roman"/>
              </a:rPr>
              <a:t>кіберпанку</a:t>
            </a:r>
            <a:endParaRPr sz="15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uk" sz="1595">
                <a:latin typeface="Times New Roman"/>
                <a:ea typeface="Times New Roman"/>
                <a:cs typeface="Times New Roman"/>
                <a:sym typeface="Times New Roman"/>
              </a:rPr>
              <a:t>Актуальність</a:t>
            </a:r>
            <a:endParaRPr b="1" sz="15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uk" sz="1595">
                <a:latin typeface="Times New Roman"/>
                <a:ea typeface="Times New Roman"/>
                <a:cs typeface="Times New Roman"/>
                <a:sym typeface="Times New Roman"/>
              </a:rPr>
              <a:t>Гібридні стратегії з глибокою механікою та унікальною візуальною стилістикою відповідають сучасним трендам інді-ринку та інтересам досвідчених гравців.</a:t>
            </a:r>
            <a:endParaRPr sz="159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sz="1595"/>
          </a:p>
          <a:p>
            <a:pPr indent="0" lvl="0" marL="0" rtl="0" algn="l">
              <a:lnSpc>
                <a:spcPct val="105000"/>
              </a:lnSpc>
              <a:spcBef>
                <a:spcPts val="2400"/>
              </a:spcBef>
              <a:spcAft>
                <a:spcPts val="1200"/>
              </a:spcAft>
              <a:buSzPts val="1395"/>
              <a:buNone/>
            </a:pPr>
            <a:r>
              <a:t/>
            </a:r>
            <a:endParaRPr sz="1395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50" y="4332375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2551650" y="3963400"/>
            <a:ext cx="38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90000"/>
              <a:buNone/>
            </a:pPr>
            <a:r>
              <a:rPr lang="uk"/>
              <a:t> </a:t>
            </a:r>
            <a:r>
              <a:rPr lang="uk" sz="2000">
                <a:latin typeface="Times New Roman"/>
                <a:ea typeface="Times New Roman"/>
                <a:cs typeface="Times New Roman"/>
                <a:sym typeface="Times New Roman"/>
              </a:rPr>
              <a:t>Скриншот головної вежі та конвеєрів у грі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4545100"/>
            <a:ext cx="637775" cy="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7950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Інтерфейс користувача </a:t>
            </a:r>
            <a:endParaRPr sz="3200"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688" y="1063205"/>
            <a:ext cx="5364618" cy="274779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8596924" y="4606350"/>
            <a:ext cx="4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Інтерфейс користувача </a:t>
            </a:r>
            <a:endParaRPr sz="3200"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4545100"/>
            <a:ext cx="637775" cy="4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8596924" y="4606350"/>
            <a:ext cx="4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1143866"/>
            <a:ext cx="1869650" cy="174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975" y="1170688"/>
            <a:ext cx="2043600" cy="16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982" y="1170700"/>
            <a:ext cx="1924931" cy="16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2275" y="1170700"/>
            <a:ext cx="2106001" cy="15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94350" y="2999575"/>
            <a:ext cx="221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Лампа освітленні </a:t>
            </a:r>
            <a:endParaRPr sz="14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від туману</a:t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2397975" y="2999575"/>
            <a:ext cx="221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Модель ресурсу </a:t>
            </a:r>
            <a:endParaRPr sz="14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мідь</a:t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4554050" y="3105000"/>
            <a:ext cx="221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Модель ресурсу </a:t>
            </a:r>
            <a:endParaRPr sz="14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неофріт</a:t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6805875" y="3057750"/>
            <a:ext cx="221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Модель ресурсу </a:t>
            </a:r>
            <a:endParaRPr sz="148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SzPts val="585"/>
              <a:buNone/>
            </a:pPr>
            <a:r>
              <a:rPr lang="uk" sz="1485">
                <a:latin typeface="Times New Roman"/>
                <a:ea typeface="Times New Roman"/>
                <a:cs typeface="Times New Roman"/>
                <a:sym typeface="Times New Roman"/>
              </a:rPr>
              <a:t>неон</a:t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Тестування</a:t>
            </a:r>
            <a:endParaRPr sz="3200"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uk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 процесі тестування проєкт було успішно запущено як повноцінну ігрову збірку. Всі основні механіки працюють стабільно: вороги з’являються відповідно до хвиль, будівлі функціонують згідно зі своїми ролями, ресурси збираються й транспортуються. Система виводу здоров’я ворогів та бази відображається коректно, що дозволяє гравцеві відстежувати ситуацію на полі бою. 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8584699" y="4606350"/>
            <a:ext cx="4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550" y="2904775"/>
            <a:ext cx="3090976" cy="17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Підсумки </a:t>
            </a:r>
            <a:endParaRPr sz="3200"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">
                <a:latin typeface="Times New Roman"/>
                <a:ea typeface="Times New Roman"/>
                <a:cs typeface="Times New Roman"/>
                <a:sym typeface="Times New Roman"/>
              </a:rPr>
              <a:t>У підсумку, гра успішно реалізує задум поєднання Tower Defense з автоматизацією, логістикою та унікальним візуальним стилем. Система працює стабільно, всі основні механіки — бойові вежі, ресурси, інтерфейс — функціонують коректно. Проєкт має потенціал для подальшого розвитку: додавання нових режимів, сюжетної кампанії, редактора карт та комерційного використання.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8580456" y="4606350"/>
            <a:ext cx="48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Аналіз проблеми (аналіз існуючих рішень) </a:t>
            </a:r>
            <a:endParaRPr sz="32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56750" y="598050"/>
            <a:ext cx="82215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1615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проблеми</a:t>
            </a:r>
            <a:endParaRPr b="1" sz="16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uk" sz="1505">
                <a:latin typeface="Times New Roman"/>
                <a:ea typeface="Times New Roman"/>
                <a:cs typeface="Times New Roman"/>
                <a:sym typeface="Times New Roman"/>
              </a:rPr>
              <a:t>Популярні Tower Defense-ігри часто обмежуються статичним геймплеєм без глибокої логістики, а проєкти з автоматизацією не мають бойової динаміки та візуальної естетики.</a:t>
            </a:r>
            <a:endParaRPr sz="15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uk" sz="1615">
                <a:latin typeface="Times New Roman"/>
                <a:ea typeface="Times New Roman"/>
                <a:cs typeface="Times New Roman"/>
                <a:sym typeface="Times New Roman"/>
              </a:rPr>
              <a:t>Досліджені конкуренти</a:t>
            </a:r>
            <a:endParaRPr b="1" sz="161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16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5"/>
              <a:buFont typeface="Times New Roman"/>
              <a:buChar char="-"/>
            </a:pPr>
            <a:r>
              <a:rPr lang="uk" sz="1505">
                <a:latin typeface="Times New Roman"/>
                <a:ea typeface="Times New Roman"/>
                <a:cs typeface="Times New Roman"/>
                <a:sym typeface="Times New Roman"/>
              </a:rPr>
              <a:t>Kingdom Rush — класичний TD, але без логістики;</a:t>
            </a:r>
            <a:endParaRPr sz="15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1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5"/>
              <a:buFont typeface="Times New Roman"/>
              <a:buChar char="-"/>
            </a:pPr>
            <a:r>
              <a:rPr lang="uk" sz="1505">
                <a:latin typeface="Times New Roman"/>
                <a:ea typeface="Times New Roman"/>
                <a:cs typeface="Times New Roman"/>
                <a:sym typeface="Times New Roman"/>
              </a:rPr>
              <a:t>Mindustry — потужна автоматизація, але простий бойовий елемент;</a:t>
            </a:r>
            <a:endParaRPr sz="15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1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5"/>
              <a:buFont typeface="Times New Roman"/>
              <a:buChar char="-"/>
            </a:pPr>
            <a:r>
              <a:rPr lang="uk" sz="1505">
                <a:latin typeface="Times New Roman"/>
                <a:ea typeface="Times New Roman"/>
                <a:cs typeface="Times New Roman"/>
                <a:sym typeface="Times New Roman"/>
              </a:rPr>
              <a:t>Infinitode 2 — мінімалістичний стиль, слабка естетична складова;</a:t>
            </a:r>
            <a:endParaRPr sz="15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41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5"/>
              <a:buFont typeface="Times New Roman"/>
              <a:buChar char="-"/>
            </a:pPr>
            <a:r>
              <a:rPr lang="uk" sz="1505">
                <a:latin typeface="Times New Roman"/>
                <a:ea typeface="Times New Roman"/>
                <a:cs typeface="Times New Roman"/>
                <a:sym typeface="Times New Roman"/>
              </a:rPr>
              <a:t>Defense Grid — стратегічний фокус, але застарілий геймплей.</a:t>
            </a:r>
            <a:endParaRPr sz="15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989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6" y="4514372"/>
            <a:ext cx="728849" cy="4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850" y="4053525"/>
            <a:ext cx="1161900" cy="8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025" y="4053550"/>
            <a:ext cx="1161900" cy="80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037" y="4064758"/>
            <a:ext cx="1003075" cy="78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194" y="4064750"/>
            <a:ext cx="949681" cy="7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Аналіз проблеми (аналіз існуючих рішень) </a:t>
            </a:r>
            <a:endParaRPr sz="3200"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61250" y="706425"/>
            <a:ext cx="82215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b="1" lang="uk" sz="1500">
                <a:latin typeface="Times New Roman"/>
                <a:ea typeface="Times New Roman"/>
                <a:cs typeface="Times New Roman"/>
                <a:sym typeface="Times New Roman"/>
              </a:rPr>
              <a:t>Виявлені прогалини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15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. Відсутність поєднання бойової тактики й логістичної автоматизації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Більшість ігор жанру Tower Defense фокусуються виключно на розміщенні веж і захисті хвиль, залишаючи поза увагою розгалужені виробничо-ресурсні системи.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1500"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 Нестача візуально унікальних рішень із культурною стилістикою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Більшість TD-ігор використовують повторювані сетинги: фентезі, sci-fi, мінімалізм.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 Обмежена глибина прогресії та синергії систем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500">
                <a:latin typeface="Times New Roman"/>
                <a:ea typeface="Times New Roman"/>
                <a:cs typeface="Times New Roman"/>
                <a:sym typeface="Times New Roman"/>
              </a:rPr>
              <a:t>Ігри часто мають поверхневі апгрейди й не стимулюють стратегічне комбінування.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989"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6" y="4514372"/>
            <a:ext cx="728849" cy="4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-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Постановка задачі </a:t>
            </a:r>
            <a:endParaRPr sz="3200"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27850" y="1042150"/>
            <a:ext cx="7867200" cy="3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uk" sz="5004">
                <a:latin typeface="Times New Roman"/>
                <a:ea typeface="Times New Roman"/>
                <a:cs typeface="Times New Roman"/>
                <a:sym typeface="Times New Roman"/>
              </a:rPr>
              <a:t>Метою роботи є створення повноцінної відеогри у жанрі Tower Defense з інтеграцією механік автоматизації та логістики, яка забезпечує глибокий геймплейний досвід. У грі гравець не лише розміщує вежі для захисту бази, а й керує повноцінною інфраструктурою, переробляє їх, налаштовує транспортні ланцюги. Візуально проєкт поєднує естетику стародавнього Китаю з атмосферою кіберпанку, створюючи унікальний стиль.</a:t>
            </a:r>
            <a:endParaRPr sz="877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9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6" y="4506912"/>
            <a:ext cx="750939" cy="5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Постановка задачі та опис системи</a:t>
            </a:r>
            <a:endParaRPr sz="32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27850" y="795750"/>
            <a:ext cx="8520600" cy="3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b="1" lang="uk" sz="6527">
                <a:latin typeface="Times New Roman"/>
                <a:ea typeface="Times New Roman"/>
                <a:cs typeface="Times New Roman"/>
                <a:sym typeface="Times New Roman"/>
              </a:rPr>
              <a:t>Очікувані результати</a:t>
            </a:r>
            <a:endParaRPr b="1" sz="65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05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Повноцінна ігрова система з мапами, елементами освітлені від туману, вежами, ресурсами;</a:t>
            </a:r>
            <a:endParaRPr sz="63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0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Стабільний геймплейний цикл: добування → переробка → захист;</a:t>
            </a:r>
            <a:endParaRPr sz="63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0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Унікальний візуальний стиль у стилі стародавнього Китаю та елементами кіберпанка, адаптований під сучасні геймерські запити;</a:t>
            </a:r>
            <a:endParaRPr sz="63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0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Балансовані механіки прогресії, апгрейдів та енерговитрат;</a:t>
            </a:r>
            <a:endParaRPr sz="63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90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Інтуїтивно зрозумілий UI/UX</a:t>
            </a:r>
            <a:r>
              <a:rPr b="1" lang="uk" sz="6327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uk" sz="6327">
                <a:latin typeface="Times New Roman"/>
                <a:ea typeface="Times New Roman"/>
                <a:cs typeface="Times New Roman"/>
                <a:sym typeface="Times New Roman"/>
              </a:rPr>
              <a:t>та адаптивна складність для різних гравців.</a:t>
            </a:r>
            <a:endParaRPr sz="632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6" y="4506912"/>
            <a:ext cx="750939" cy="5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Вибір технологій розробки </a:t>
            </a:r>
            <a:endParaRPr sz="3200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530100" y="858425"/>
            <a:ext cx="7917000" cy="28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uk" sz="6225">
                <a:latin typeface="Times New Roman"/>
                <a:ea typeface="Times New Roman"/>
                <a:cs typeface="Times New Roman"/>
                <a:sym typeface="Times New Roman"/>
              </a:rPr>
              <a:t>Ігровий рушій:</a:t>
            </a:r>
            <a: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  <a:t> Godot Engine 4.4</a:t>
            </a:r>
            <a:b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  <a:t>Обраний через відкритість, кросплатформеність та активну спільноту.</a:t>
            </a:r>
            <a:endParaRPr sz="62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rPr b="1" lang="uk" sz="6225">
                <a:latin typeface="Times New Roman"/>
                <a:ea typeface="Times New Roman"/>
                <a:cs typeface="Times New Roman"/>
                <a:sym typeface="Times New Roman"/>
              </a:rPr>
              <a:t>Мова програмування:</a:t>
            </a:r>
            <a: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  <a:t> GDScript</a:t>
            </a:r>
            <a:b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  <a:t>Вбудована скриптова мова, орієнтована на зручність розробки ігор у Godot</a:t>
            </a:r>
            <a:r>
              <a:rPr lang="uk" sz="6225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62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uk" sz="6650">
                <a:latin typeface="Times New Roman"/>
                <a:ea typeface="Times New Roman"/>
                <a:cs typeface="Times New Roman"/>
                <a:sym typeface="Times New Roman"/>
              </a:rPr>
              <a:t>Blender</a:t>
            </a:r>
            <a:br>
              <a:rPr b="1" lang="uk" sz="665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uk" sz="6650">
                <a:latin typeface="Times New Roman"/>
                <a:ea typeface="Times New Roman"/>
                <a:cs typeface="Times New Roman"/>
                <a:sym typeface="Times New Roman"/>
              </a:rPr>
              <a:t> Програма для створення та обробки 3D-моделей для ігрових об'єктів.</a:t>
            </a:r>
            <a:endParaRPr sz="62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8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825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25" y="4509950"/>
            <a:ext cx="741925" cy="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600" y="3380337"/>
            <a:ext cx="1721750" cy="10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584" y="3333425"/>
            <a:ext cx="1854291" cy="11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П</a:t>
            </a:r>
            <a:r>
              <a:rPr lang="uk" sz="3200"/>
              <a:t>ричини вибору </a:t>
            </a:r>
            <a:r>
              <a:rPr lang="uk" sz="3200"/>
              <a:t>технологій розробки </a:t>
            </a:r>
            <a:endParaRPr sz="3200"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786200"/>
            <a:ext cx="85206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uk" sz="6625">
                <a:latin typeface="Times New Roman"/>
                <a:ea typeface="Times New Roman"/>
                <a:cs typeface="Times New Roman"/>
                <a:sym typeface="Times New Roman"/>
              </a:rPr>
              <a:t>Графіка та ресурси </a:t>
            </a:r>
            <a:r>
              <a:rPr b="1" lang="uk" sz="7050">
                <a:latin typeface="Times New Roman"/>
                <a:ea typeface="Times New Roman"/>
                <a:cs typeface="Times New Roman"/>
                <a:sym typeface="Times New Roman"/>
              </a:rPr>
              <a:t>draw.io</a:t>
            </a:r>
            <a:r>
              <a:rPr b="1" lang="uk" sz="6625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66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78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625">
                <a:latin typeface="Times New Roman"/>
                <a:ea typeface="Times New Roman"/>
                <a:cs typeface="Times New Roman"/>
                <a:sym typeface="Times New Roman"/>
              </a:rPr>
              <a:t>Векторна та растрова графіка у форматах PNG, SVG.</a:t>
            </a:r>
            <a:endParaRPr sz="66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7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625">
                <a:latin typeface="Times New Roman"/>
                <a:ea typeface="Times New Roman"/>
                <a:cs typeface="Times New Roman"/>
                <a:sym typeface="Times New Roman"/>
              </a:rPr>
              <a:t>Вбудовані інструменти для UI та анімації.</a:t>
            </a:r>
            <a:endParaRPr sz="66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78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625">
                <a:latin typeface="Times New Roman"/>
                <a:ea typeface="Times New Roman"/>
                <a:cs typeface="Times New Roman"/>
                <a:sym typeface="Times New Roman"/>
              </a:rPr>
              <a:t>Інстумент для побудови архітектурних та структурних схем проекту draw.io</a:t>
            </a:r>
            <a:endParaRPr b="1" sz="173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3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938">
                <a:latin typeface="Times New Roman"/>
                <a:ea typeface="Times New Roman"/>
                <a:cs typeface="Times New Roman"/>
                <a:sym typeface="Times New Roman"/>
              </a:rPr>
              <a:t>Причини вибору:</a:t>
            </a:r>
            <a:endParaRPr sz="693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74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938">
                <a:latin typeface="Times New Roman"/>
                <a:ea typeface="Times New Roman"/>
                <a:cs typeface="Times New Roman"/>
                <a:sym typeface="Times New Roman"/>
              </a:rPr>
              <a:t>Зручний редактор та швидкий прототипінг.</a:t>
            </a:r>
            <a:endParaRPr sz="693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874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uk" sz="6938">
                <a:latin typeface="Times New Roman"/>
                <a:ea typeface="Times New Roman"/>
                <a:cs typeface="Times New Roman"/>
                <a:sym typeface="Times New Roman"/>
              </a:rPr>
              <a:t>Просте розгортання під різні платформи.</a:t>
            </a:r>
            <a:endParaRPr b="1" sz="693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825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25" y="4509950"/>
            <a:ext cx="741925" cy="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/>
              <a:t>Архітектура створенного програмного забезпечення</a:t>
            </a:r>
            <a:endParaRPr sz="3200"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150" y="1236575"/>
            <a:ext cx="6220549" cy="2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015825" y="4195950"/>
            <a:ext cx="3901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Блок-схема структури 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ключових</a:t>
            </a:r>
            <a:r>
              <a:rPr lang="uk" sz="1450">
                <a:latin typeface="Times New Roman"/>
                <a:ea typeface="Times New Roman"/>
                <a:cs typeface="Times New Roman"/>
                <a:sym typeface="Times New Roman"/>
              </a:rPr>
              <a:t> компонентів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